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481" r:id="rId3"/>
    <p:sldId id="482" r:id="rId4"/>
    <p:sldId id="483" r:id="rId5"/>
    <p:sldId id="484" r:id="rId6"/>
    <p:sldId id="485" r:id="rId7"/>
    <p:sldId id="486" r:id="rId8"/>
    <p:sldId id="487" r:id="rId9"/>
    <p:sldId id="488" r:id="rId10"/>
    <p:sldId id="269" r:id="rId11"/>
    <p:sldId id="426" r:id="rId12"/>
    <p:sldId id="433" r:id="rId13"/>
    <p:sldId id="273" r:id="rId14"/>
    <p:sldId id="434" r:id="rId15"/>
    <p:sldId id="427" r:id="rId16"/>
    <p:sldId id="430" r:id="rId17"/>
    <p:sldId id="431" r:id="rId18"/>
    <p:sldId id="425" r:id="rId19"/>
    <p:sldId id="492" r:id="rId20"/>
    <p:sldId id="493" r:id="rId21"/>
    <p:sldId id="494" r:id="rId22"/>
    <p:sldId id="496" r:id="rId23"/>
    <p:sldId id="495" r:id="rId24"/>
    <p:sldId id="497" r:id="rId25"/>
    <p:sldId id="498" r:id="rId26"/>
    <p:sldId id="499" r:id="rId27"/>
    <p:sldId id="500" r:id="rId28"/>
    <p:sldId id="501" r:id="rId29"/>
    <p:sldId id="456" r:id="rId30"/>
    <p:sldId id="457" r:id="rId31"/>
    <p:sldId id="502" r:id="rId32"/>
    <p:sldId id="459" r:id="rId33"/>
    <p:sldId id="503" r:id="rId34"/>
    <p:sldId id="504" r:id="rId35"/>
    <p:sldId id="461" r:id="rId36"/>
    <p:sldId id="505" r:id="rId37"/>
    <p:sldId id="506" r:id="rId38"/>
    <p:sldId id="507" r:id="rId39"/>
    <p:sldId id="508" r:id="rId40"/>
    <p:sldId id="511" r:id="rId41"/>
    <p:sldId id="479" r:id="rId42"/>
    <p:sldId id="509" r:id="rId43"/>
    <p:sldId id="369" r:id="rId44"/>
    <p:sldId id="370" r:id="rId45"/>
    <p:sldId id="51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F1E9DB"/>
    <a:srgbClr val="E7D9C1"/>
    <a:srgbClr val="730101"/>
    <a:srgbClr val="570101"/>
    <a:srgbClr val="B70101"/>
    <a:srgbClr val="565656"/>
    <a:srgbClr val="EADEC8"/>
    <a:srgbClr val="C8A972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962" autoAdjust="0"/>
  </p:normalViewPr>
  <p:slideViewPr>
    <p:cSldViewPr>
      <p:cViewPr>
        <p:scale>
          <a:sx n="84" d="100"/>
          <a:sy n="84" d="100"/>
        </p:scale>
        <p:origin x="-13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MED-OESCTRI\DATA\WPDATA\BC1\Tobacco%20control%20program%20-%20mental%20health-AODA%20project\year%204\Eric's%20Washington%20presentation\pravelenc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MED-OESCTRI\DATA\WPDATA\BC1\Tobacco%20control%20program%20-%20mental%20health-AODA%20project\year%204\Eric's%20Washington%20presentation\pravelen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CTRI-SRV1.dom.wisc.edu\Data\WPData\bc1\Presentations\Arkansas%20-2013\School%20talk\Book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CTRI-SRV1.dom.wisc.edu\Data\WPData\bc1\Presentations\Arkansas%20-2013\School%20talk\Book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CTRI-SRV1.dom.wisc.edu\Data\WPData\bc1\Presentations\Arkansas%20-2013\School%20talk\Book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2704714640198512"/>
          <c:y val="3.4883720930232558E-2"/>
          <c:w val="0.46029776674937967"/>
          <c:h val="0.651162790697674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Light-Moderate Smokers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307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&gt;4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BE-4A91-B09E-87C984E349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Heavy Smokers</c:v>
                </c:pt>
              </c:strCache>
            </c:strRef>
          </c:tx>
          <c:spPr>
            <a:solidFill>
              <a:schemeClr val="accent1"/>
            </a:solidFill>
            <a:ln w="1307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&gt;4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10</c:v>
                </c:pt>
                <c:pt idx="1">
                  <c:v>15</c:v>
                </c:pt>
                <c:pt idx="2">
                  <c:v>19</c:v>
                </c:pt>
                <c:pt idx="3">
                  <c:v>20</c:v>
                </c:pt>
                <c:pt idx="4">
                  <c:v>30</c:v>
                </c:pt>
                <c:pt idx="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BE-4A91-B09E-87C984E34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2579712"/>
        <c:axId val="72585984"/>
        <c:axId val="0"/>
      </c:bar3DChart>
      <c:catAx>
        <c:axId val="72579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5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No. of Lifetime Psychiatric Diagnoses</a:t>
                </a:r>
              </a:p>
            </c:rich>
          </c:tx>
          <c:layout>
            <c:manualLayout>
              <c:xMode val="edge"/>
              <c:yMode val="edge"/>
              <c:x val="0.25310173697270472"/>
              <c:y val="0.79069767441860461"/>
            </c:manualLayout>
          </c:layout>
          <c:overlay val="0"/>
          <c:spPr>
            <a:noFill/>
            <a:ln w="26147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2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85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585984"/>
        <c:scaling>
          <c:orientation val="minMax"/>
        </c:scaling>
        <c:delete val="0"/>
        <c:axPos val="l"/>
        <c:majorGridlines>
          <c:spPr>
            <a:ln w="326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5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Who Are Smokers</a:t>
                </a:r>
              </a:p>
            </c:rich>
          </c:tx>
          <c:layout>
            <c:manualLayout>
              <c:xMode val="edge"/>
              <c:yMode val="edge"/>
              <c:x val="1.3647642679900745E-2"/>
              <c:y val="0.2930232558139535"/>
            </c:manualLayout>
          </c:layout>
          <c:overlay val="0"/>
          <c:spPr>
            <a:noFill/>
            <a:ln w="2614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79712"/>
        <c:crosses val="autoZero"/>
        <c:crossBetween val="between"/>
      </c:valAx>
      <c:spPr>
        <a:noFill/>
        <a:ln w="26147">
          <a:noFill/>
        </a:ln>
      </c:spPr>
    </c:plotArea>
    <c:legend>
      <c:legendPos val="r"/>
      <c:layout>
        <c:manualLayout>
          <c:xMode val="edge"/>
          <c:yMode val="edge"/>
          <c:x val="0.70099255583126552"/>
          <c:y val="0.35348837209302325"/>
          <c:w val="0.29404466501240695"/>
          <c:h val="0.29534883720930233"/>
        </c:manualLayout>
      </c:layout>
      <c:overlay val="0"/>
      <c:spPr>
        <a:noFill/>
        <a:ln w="3268">
          <a:solidFill>
            <a:schemeClr val="tx1"/>
          </a:solidFill>
          <a:prstDash val="solid"/>
        </a:ln>
      </c:spPr>
      <c:txPr>
        <a:bodyPr/>
        <a:lstStyle/>
        <a:p>
          <a:pPr>
            <a:defRPr sz="170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5748031496062"/>
          <c:y val="0.12444034975279253"/>
          <c:w val="0.51407443451591028"/>
          <c:h val="0.750186778978209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Mental Illness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55-4077-B13F-8FBFDD8749F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2004</c:v>
                </c:pt>
                <c:pt idx="1">
                  <c:v>2011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28.8</c:v>
                </c:pt>
                <c:pt idx="1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55-4077-B13F-8FBFDD8749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Mental Illness</c:v>
                </c:pt>
              </c:strCache>
            </c:strRef>
          </c:tx>
          <c:spPr>
            <a:ln w="38100">
              <a:solidFill>
                <a:srgbClr val="57010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2004</c:v>
                </c:pt>
                <c:pt idx="1">
                  <c:v>2011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19.5</c:v>
                </c:pt>
                <c:pt idx="1">
                  <c:v>15.6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655-4077-B13F-8FBFDD8749F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552640"/>
        <c:axId val="77558528"/>
      </c:lineChart>
      <c:catAx>
        <c:axId val="7755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7558528"/>
        <c:crossesAt val="15"/>
        <c:auto val="1"/>
        <c:lblAlgn val="ctr"/>
        <c:lblOffset val="100"/>
        <c:noMultiLvlLbl val="0"/>
      </c:catAx>
      <c:valAx>
        <c:axId val="77558528"/>
        <c:scaling>
          <c:orientation val="minMax"/>
          <c:min val="1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/>
                  <a:t>Percent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3.5580524344569285E-2"/>
              <c:y val="0.405587346639809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755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97723318293078"/>
          <c:y val="3.6188427028016883E-2"/>
          <c:w val="0.32391415258485945"/>
          <c:h val="0.264367331990477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Annual US Deaths </a:t>
            </a:r>
          </a:p>
        </c:rich>
      </c:tx>
      <c:layout>
        <c:manualLayout>
          <c:xMode val="edge"/>
          <c:yMode val="edge"/>
          <c:x val="0.28578659810380846"/>
          <c:y val="1.428571428571428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6"/>
              <c:layout>
                <c:manualLayout>
                  <c:x val="-7.4999999999999997E-2"/>
                  <c:y val="4.9783549783549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F2-41CC-9FA5-E30327E1B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AIDS</c:v>
                </c:pt>
                <c:pt idx="1">
                  <c:v>Alcohol</c:v>
                </c:pt>
                <c:pt idx="2">
                  <c:v>Motor Vehicle</c:v>
                </c:pt>
                <c:pt idx="3">
                  <c:v>Homicide</c:v>
                </c:pt>
                <c:pt idx="4">
                  <c:v>Drug Induced</c:v>
                </c:pt>
                <c:pt idx="5">
                  <c:v>Suicide</c:v>
                </c:pt>
                <c:pt idx="6">
                  <c:v>Smoking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</c:v>
                </c:pt>
                <c:pt idx="1">
                  <c:v>81</c:v>
                </c:pt>
                <c:pt idx="2">
                  <c:v>41</c:v>
                </c:pt>
                <c:pt idx="3">
                  <c:v>19</c:v>
                </c:pt>
                <c:pt idx="4">
                  <c:v>14</c:v>
                </c:pt>
                <c:pt idx="5">
                  <c:v>30</c:v>
                </c:pt>
                <c:pt idx="6">
                  <c:v>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F2-41CC-9FA5-E30327E1BA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658368"/>
        <c:axId val="78054528"/>
      </c:barChart>
      <c:catAx>
        <c:axId val="7765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8054528"/>
        <c:crosses val="autoZero"/>
        <c:auto val="1"/>
        <c:lblAlgn val="ctr"/>
        <c:lblOffset val="100"/>
        <c:noMultiLvlLbl val="0"/>
      </c:catAx>
      <c:valAx>
        <c:axId val="78054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1" baseline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en-US" sz="2000" b="1" baseline="0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Number of Deaths (thousands)</a:t>
                </a:r>
                <a:endParaRPr lang="en-US" sz="2000" b="1" baseline="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1.6950158015962294E-2"/>
              <c:y val="0.22823311858744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7658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6461645124548"/>
          <c:y val="0.15278529444382832"/>
          <c:w val="0.54103062117235345"/>
          <c:h val="0.602428376030460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Survey respondents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0185185185185186E-2"/>
                  <c:y val="-2.375521707327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2E-4850-8B2B-FC5867674AF4}"/>
                </c:ext>
              </c:extLst>
            </c:dLbl>
            <c:dLbl>
              <c:idx val="1"/>
              <c:layout>
                <c:manualLayout>
                  <c:x val="0"/>
                  <c:y val="-3.278688524590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2E-4850-8B2B-FC5867674AF4}"/>
                </c:ext>
              </c:extLst>
            </c:dLbl>
            <c:dLbl>
              <c:idx val="2"/>
              <c:layout>
                <c:manualLayout>
                  <c:x val="-1.4255806467587779E-2"/>
                  <c:y val="-2.3408931277956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2E-4850-8B2B-FC5867674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Current smokers</c:v>
                </c:pt>
                <c:pt idx="1">
                  <c:v>Ex-smokers</c:v>
                </c:pt>
                <c:pt idx="2">
                  <c:v>Never smokers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58.2</c:v>
                </c:pt>
                <c:pt idx="1">
                  <c:v>22.9</c:v>
                </c:pt>
                <c:pt idx="2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2E-4850-8B2B-FC5867674A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National - 2010 BRFSS  (median state results)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9916183826078345E-2"/>
                  <c:y val="-2.556079257698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2E-4850-8B2B-FC5867674AF4}"/>
                </c:ext>
              </c:extLst>
            </c:dLbl>
            <c:dLbl>
              <c:idx val="1"/>
              <c:layout>
                <c:manualLayout>
                  <c:x val="1.6194968553459119E-2"/>
                  <c:y val="-2.562603970278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2E-4850-8B2B-FC5867674AF4}"/>
                </c:ext>
              </c:extLst>
            </c:dLbl>
            <c:dLbl>
              <c:idx val="2"/>
              <c:layout>
                <c:manualLayout>
                  <c:x val="1.7295597484276729E-2"/>
                  <c:y val="-2.655280765960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2E-4850-8B2B-FC5867674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Current smokers</c:v>
                </c:pt>
                <c:pt idx="1">
                  <c:v>Ex-smokers</c:v>
                </c:pt>
                <c:pt idx="2">
                  <c:v>Never smokers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17.3</c:v>
                </c:pt>
                <c:pt idx="1">
                  <c:v>25.6</c:v>
                </c:pt>
                <c:pt idx="2">
                  <c:v>57.1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2E-4850-8B2B-FC5867674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149888"/>
        <c:axId val="79306752"/>
        <c:axId val="0"/>
      </c:bar3DChart>
      <c:catAx>
        <c:axId val="7814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700" b="1" i="0" baseline="0">
                <a:solidFill>
                  <a:srgbClr val="002060"/>
                </a:solidFill>
              </a:defRPr>
            </a:pPr>
            <a:endParaRPr lang="en-US"/>
          </a:p>
        </c:txPr>
        <c:crossAx val="79306752"/>
        <c:crosses val="autoZero"/>
        <c:auto val="1"/>
        <c:lblAlgn val="ctr"/>
        <c:lblOffset val="100"/>
        <c:noMultiLvlLbl val="0"/>
      </c:catAx>
      <c:valAx>
        <c:axId val="79306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aseline="0">
                    <a:solidFill>
                      <a:srgbClr val="002060"/>
                    </a:solidFill>
                  </a:defRPr>
                </a:pPr>
                <a:r>
                  <a:rPr lang="en-US" sz="2000" baseline="0">
                    <a:solidFill>
                      <a:srgbClr val="002060"/>
                    </a:solidFill>
                  </a:rPr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1498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720" b="1" i="0" baseline="0">
                <a:solidFill>
                  <a:srgbClr val="002060"/>
                </a:solidFill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720" b="1" i="0" baseline="0">
                <a:solidFill>
                  <a:srgbClr val="002060"/>
                </a:solidFill>
                <a:latin typeface="Calibr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360867627395631"/>
          <c:y val="0.31811762966248935"/>
          <c:w val="0.34972995643585791"/>
          <c:h val="0.31647533188786187"/>
        </c:manualLayout>
      </c:layout>
      <c:overlay val="0"/>
      <c:txPr>
        <a:bodyPr/>
        <a:lstStyle/>
        <a:p>
          <a:pPr>
            <a:defRPr sz="1800" b="1" i="0" baseline="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6461645124548"/>
          <c:y val="0.15278529444382832"/>
          <c:w val="0.54103062117235345"/>
          <c:h val="0.602428376030460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Survey respondents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0185185185185186E-2"/>
                  <c:y val="-2.375521707327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47-4604-BC7E-8E07C85696F3}"/>
                </c:ext>
              </c:extLst>
            </c:dLbl>
            <c:dLbl>
              <c:idx val="1"/>
              <c:layout>
                <c:manualLayout>
                  <c:x val="0"/>
                  <c:y val="-3.278688524590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47-4604-BC7E-8E07C85696F3}"/>
                </c:ext>
              </c:extLst>
            </c:dLbl>
            <c:dLbl>
              <c:idx val="2"/>
              <c:layout>
                <c:manualLayout>
                  <c:x val="-1.4255806467587779E-2"/>
                  <c:y val="-2.3408931277956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47-4604-BC7E-8E07C8569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Current smokers</c:v>
                </c:pt>
                <c:pt idx="1">
                  <c:v>Ex-smokers</c:v>
                </c:pt>
                <c:pt idx="2">
                  <c:v>Never smokers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58.2</c:v>
                </c:pt>
                <c:pt idx="1">
                  <c:v>22.9</c:v>
                </c:pt>
                <c:pt idx="2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47-4604-BC7E-8E07C85696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National - 2010 BRFSS  (median state results)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9916183826078345E-2"/>
                  <c:y val="-2.556079257698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47-4604-BC7E-8E07C85696F3}"/>
                </c:ext>
              </c:extLst>
            </c:dLbl>
            <c:dLbl>
              <c:idx val="1"/>
              <c:layout>
                <c:manualLayout>
                  <c:x val="1.6194968553459119E-2"/>
                  <c:y val="-2.562603970278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47-4604-BC7E-8E07C85696F3}"/>
                </c:ext>
              </c:extLst>
            </c:dLbl>
            <c:dLbl>
              <c:idx val="2"/>
              <c:layout>
                <c:manualLayout>
                  <c:x val="1.7295597484276729E-2"/>
                  <c:y val="-2.655280765960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47-4604-BC7E-8E07C8569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Current smokers</c:v>
                </c:pt>
                <c:pt idx="1">
                  <c:v>Ex-smokers</c:v>
                </c:pt>
                <c:pt idx="2">
                  <c:v>Never smokers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17.3</c:v>
                </c:pt>
                <c:pt idx="1">
                  <c:v>25.6</c:v>
                </c:pt>
                <c:pt idx="2">
                  <c:v>57.1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647-4604-BC7E-8E07C85696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336384"/>
        <c:axId val="78337920"/>
        <c:axId val="0"/>
      </c:bar3DChart>
      <c:catAx>
        <c:axId val="783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700" b="1" i="0" baseline="0">
                <a:solidFill>
                  <a:srgbClr val="002060"/>
                </a:solidFill>
              </a:defRPr>
            </a:pPr>
            <a:endParaRPr lang="en-US"/>
          </a:p>
        </c:txPr>
        <c:crossAx val="78337920"/>
        <c:crosses val="autoZero"/>
        <c:auto val="1"/>
        <c:lblAlgn val="ctr"/>
        <c:lblOffset val="100"/>
        <c:noMultiLvlLbl val="0"/>
      </c:catAx>
      <c:valAx>
        <c:axId val="78337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aseline="0">
                    <a:solidFill>
                      <a:srgbClr val="002060"/>
                    </a:solidFill>
                  </a:defRPr>
                </a:pPr>
                <a:r>
                  <a:rPr lang="en-US" sz="2000" baseline="0">
                    <a:solidFill>
                      <a:srgbClr val="002060"/>
                    </a:solidFill>
                  </a:rPr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3363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720" b="1" i="0" baseline="0">
                <a:solidFill>
                  <a:srgbClr val="002060"/>
                </a:solidFill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720" b="1" i="0" baseline="0">
                <a:solidFill>
                  <a:srgbClr val="002060"/>
                </a:solidFill>
                <a:latin typeface="Calibr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360867627395631"/>
          <c:y val="0.31811762966248935"/>
          <c:w val="0.34972995643585791"/>
          <c:h val="0.31647533188786187"/>
        </c:manualLayout>
      </c:layout>
      <c:overlay val="0"/>
      <c:txPr>
        <a:bodyPr/>
        <a:lstStyle/>
        <a:p>
          <a:pPr>
            <a:defRPr sz="1800" b="1" i="0" baseline="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Calibri" pitchFamily="34" charset="0"/>
                <a:cs typeface="Calibri" pitchFamily="34" charset="0"/>
              </a:defRPr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Would you like to quit?</a:t>
            </a:r>
          </a:p>
        </c:rich>
      </c:tx>
      <c:layout>
        <c:manualLayout>
          <c:xMode val="edge"/>
          <c:yMode val="edge"/>
          <c:x val="9.7175718849840248E-2"/>
          <c:y val="0"/>
        </c:manualLayout>
      </c:layout>
      <c:overlay val="0"/>
    </c:title>
    <c:autoTitleDeleted val="0"/>
    <c:view3D>
      <c:rotX val="1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95990037986466"/>
          <c:y val="0.10467553313979081"/>
          <c:w val="0.60515004374453196"/>
          <c:h val="0.644516622922134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Would you like to quit?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AF-4520-B12C-19A2C1B00862}"/>
                </c:ext>
              </c:extLst>
            </c:dLbl>
            <c:dLbl>
              <c:idx val="2"/>
              <c:layout>
                <c:manualLayout>
                  <c:x val="-6.9444444444443938E-3"/>
                  <c:y val="-2.2223972003499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AF-4520-B12C-19A2C1B00862}"/>
                </c:ext>
              </c:extLst>
            </c:dLbl>
            <c:dLbl>
              <c:idx val="3"/>
              <c:layout>
                <c:manualLayout>
                  <c:x val="-6.9444444444444441E-3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AF-4520-B12C-19A2C1B00862}"/>
                </c:ext>
              </c:extLst>
            </c:dLbl>
            <c:dLbl>
              <c:idx val="4"/>
              <c:layout>
                <c:manualLayout>
                  <c:x val="1.3888888888888889E-3"/>
                  <c:y val="2.2222222222222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AF-4520-B12C-19A2C1B008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aseline="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Definitely No</c:v>
                </c:pt>
                <c:pt idx="1">
                  <c:v>2</c:v>
                </c:pt>
                <c:pt idx="2">
                  <c:v>Maybe</c:v>
                </c:pt>
                <c:pt idx="3">
                  <c:v>4</c:v>
                </c:pt>
                <c:pt idx="4">
                  <c:v>Definitely Yes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15.8</c:v>
                </c:pt>
                <c:pt idx="1">
                  <c:v>4.0999999999999996</c:v>
                </c:pt>
                <c:pt idx="2">
                  <c:v>38.200000000000003</c:v>
                </c:pt>
                <c:pt idx="3">
                  <c:v>8.8000000000000007</c:v>
                </c:pt>
                <c:pt idx="4">
                  <c:v>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AF-4520-B12C-19A2C1B00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493952"/>
        <c:axId val="78508032"/>
        <c:axId val="0"/>
      </c:bar3DChart>
      <c:catAx>
        <c:axId val="7849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en-US"/>
          </a:p>
        </c:txPr>
        <c:crossAx val="78508032"/>
        <c:crosses val="autoZero"/>
        <c:auto val="1"/>
        <c:lblAlgn val="ctr"/>
        <c:lblOffset val="100"/>
        <c:noMultiLvlLbl val="0"/>
      </c:catAx>
      <c:valAx>
        <c:axId val="78508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baseline="0">
                    <a:solidFill>
                      <a:srgbClr val="002060"/>
                    </a:solidFill>
                  </a:defRPr>
                </a:pPr>
                <a:r>
                  <a:rPr lang="en-US" sz="2000" baseline="0">
                    <a:solidFill>
                      <a:srgbClr val="002060"/>
                    </a:solidFill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3.0662071394430335E-2"/>
              <c:y val="0.308195955449827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en-US"/>
          </a:p>
        </c:txPr>
        <c:crossAx val="7849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Ever diagnosed</a:t>
            </a:r>
          </a:p>
        </c:rich>
      </c:tx>
      <c:layout>
        <c:manualLayout>
          <c:xMode val="edge"/>
          <c:yMode val="edge"/>
          <c:x val="0.26008701357982428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 anchor="t" anchorCtr="0"/>
                <a:lstStyle/>
                <a:p>
                  <a:pPr>
                    <a:defRPr sz="1600" b="1">
                      <a:latin typeface="Calibr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 anchor="t" anchorCtr="0"/>
                <a:lstStyle/>
                <a:p>
                  <a:pPr>
                    <a:defRPr sz="1600" b="1">
                      <a:latin typeface="Calibr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Never diagnosed</c:v>
                </c:pt>
                <c:pt idx="1">
                  <c:v>Mood/anxiety/substance use disorder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0.26500000000000001</c:v>
                </c:pt>
                <c:pt idx="1">
                  <c:v>0.73499999999999999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F0-49CF-BE5F-93E5F38B5E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Past Year Diagnosis</a:t>
            </a:r>
          </a:p>
        </c:rich>
      </c:tx>
      <c:layout>
        <c:manualLayout>
          <c:xMode val="edge"/>
          <c:yMode val="edge"/>
          <c:x val="0.2672499999999999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9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None</c:v>
                </c:pt>
                <c:pt idx="1">
                  <c:v>One</c:v>
                </c:pt>
                <c:pt idx="2">
                  <c:v>Two or more</c:v>
                </c:pt>
                <c:pt idx="3">
                  <c:v>Did not complete CIDI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0.77500000000000002</c:v>
                </c:pt>
                <c:pt idx="1">
                  <c:v>0.14199999999999999</c:v>
                </c:pt>
                <c:pt idx="2">
                  <c:v>6.0999999999999999E-2</c:v>
                </c:pt>
                <c:pt idx="3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1D-45D1-9D9D-03D5430EC0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>
                <a:latin typeface="Calibri" pitchFamily="34" charset="0"/>
              </a:defRPr>
            </a:pPr>
            <a:r>
              <a:rPr lang="en-US" sz="4000">
                <a:latin typeface="Calibri" pitchFamily="34" charset="0"/>
              </a:rPr>
              <a:t>Ex-Smokers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Calibr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Survey Resondents</c:v>
                </c:pt>
                <c:pt idx="1">
                  <c:v>National BRFSS             (Median State Results)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22.9</c:v>
                </c:pt>
                <c:pt idx="1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CA-46FF-B8D4-166EDF0C3C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850112"/>
        <c:axId val="79872768"/>
      </c:barChart>
      <c:catAx>
        <c:axId val="7985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Calibri" pitchFamily="34" charset="0"/>
              </a:defRPr>
            </a:pPr>
            <a:endParaRPr lang="en-US"/>
          </a:p>
        </c:txPr>
        <c:crossAx val="79872768"/>
        <c:crosses val="autoZero"/>
        <c:auto val="1"/>
        <c:lblAlgn val="ctr"/>
        <c:lblOffset val="100"/>
        <c:noMultiLvlLbl val="0"/>
      </c:catAx>
      <c:valAx>
        <c:axId val="79872768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Calibri" pitchFamily="34" charset="0"/>
                  </a:defRPr>
                </a:pPr>
                <a:r>
                  <a:rPr lang="en-US" sz="2000">
                    <a:latin typeface="Calibri" pitchFamily="34" charset="0"/>
                  </a:rPr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85011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0.53933</cdr:x>
      <cdr:y>0.31395</cdr:y>
    </cdr:from>
    <cdr:to>
      <cdr:x>0.60674</cdr:x>
      <cdr:y>0.85465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3657600" y="1371600"/>
          <a:ext cx="457200" cy="2362200"/>
        </a:xfrm>
        <a:prstGeom xmlns:a="http://schemas.openxmlformats.org/drawingml/2006/main" prst="rightBrace">
          <a:avLst>
            <a:gd name="adj1" fmla="val 8333"/>
            <a:gd name="adj2" fmla="val 48649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0.20225</cdr:x>
      <cdr:y>0.22674</cdr:y>
    </cdr:from>
    <cdr:to>
      <cdr:x>0.24719</cdr:x>
      <cdr:y>0.66279</cdr:y>
    </cdr:to>
    <cdr:sp macro="" textlink="">
      <cdr:nvSpPr>
        <cdr:cNvPr id="3" name="Left Brace 2"/>
        <cdr:cNvSpPr/>
      </cdr:nvSpPr>
      <cdr:spPr>
        <a:xfrm xmlns:a="http://schemas.openxmlformats.org/drawingml/2006/main">
          <a:off x="1371600" y="990600"/>
          <a:ext cx="304800" cy="190500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0.13483</cdr:x>
      <cdr:y>0.40116</cdr:y>
    </cdr:from>
    <cdr:to>
      <cdr:x>0.20933</cdr:x>
      <cdr:y>0.49275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14400" y="1752600"/>
          <a:ext cx="50526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latinLnBrk="0" hangingPunct="1"/>
          <a:r>
            <a:rPr lang="en-US" sz="2000" b="1" dirty="0" smtClean="0"/>
            <a:t>9.3</a:t>
          </a:r>
        </a:p>
      </cdr:txBody>
    </cdr:sp>
  </cdr:relSizeAnchor>
  <cdr:relSizeAnchor xmlns:cdr="http://schemas.openxmlformats.org/drawingml/2006/chartDrawing">
    <cdr:from>
      <cdr:x>0.59551</cdr:x>
      <cdr:y>0.52326</cdr:y>
    </cdr:from>
    <cdr:to>
      <cdr:x>0.68892</cdr:x>
      <cdr:y>0.61484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38600" y="2286000"/>
          <a:ext cx="63350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latinLnBrk="0" hangingPunct="1"/>
          <a:r>
            <a:rPr lang="en-US" sz="2000" b="1" dirty="0" smtClean="0"/>
            <a:t>11.4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0.87755</cdr:x>
      <cdr:y>0.46753</cdr:y>
    </cdr:from>
    <cdr:to>
      <cdr:x>1</cdr:x>
      <cdr:y>0.51948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53200" y="2743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0.88</cdr:x>
      <cdr:y>0.43415</cdr:y>
    </cdr:from>
    <cdr:to>
      <cdr:x>0.97123</cdr:x>
      <cdr:y>0.51207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05600" y="2547331"/>
          <a:ext cx="695178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__</a:t>
          </a:r>
          <a:endParaRPr lang="en-US" sz="28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0.48148</cdr:x>
      <cdr:y>0.075</cdr:y>
    </cdr:from>
    <cdr:to>
      <cdr:x>0.60185</cdr:x>
      <cdr:y>0.17345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2400" y="457200"/>
          <a:ext cx="990600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eaLnBrk="1" latinLnBrk="0" hangingPunct="1"/>
          <a:endParaRPr lang="en-US" sz="3300" dirty="0" smtClean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0.48148</cdr:x>
      <cdr:y>0.075</cdr:y>
    </cdr:from>
    <cdr:to>
      <cdr:x>0.60185</cdr:x>
      <cdr:y>0.17345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2400" y="457200"/>
          <a:ext cx="990600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eaLnBrk="1" latinLnBrk="0" hangingPunct="1"/>
          <a:endParaRPr lang="en-US" sz="3300" dirty="0" smtClean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0.56522</cdr:x>
      <cdr:y>0.14583</cdr:y>
    </cdr:from>
    <cdr:to>
      <cdr:x>0.85064</cdr:x>
      <cdr:y>0.27257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533400"/>
          <a:ext cx="1000454" cy="463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" pitchFamily="34" charset="0"/>
            </a:rPr>
            <a:t>Never diagnosed</a:t>
          </a:r>
        </a:p>
      </cdr:txBody>
    </cdr:sp>
  </cdr:relSizeAnchor>
  <cdr:relSizeAnchor xmlns:cdr="http://schemas.openxmlformats.org/drawingml/2006/chartDrawing">
    <cdr:from>
      <cdr:x>0</cdr:x>
      <cdr:y>0.89583</cdr:y>
    </cdr:from>
    <cdr:to>
      <cdr:x>0.97826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V="1">
          <a:off x="0" y="3276600"/>
          <a:ext cx="3429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" pitchFamily="34" charset="0"/>
            </a:rPr>
            <a:t>Mood/anxiety/substance</a:t>
          </a:r>
          <a:r>
            <a:rPr lang="en-US" sz="1100" baseline="0" dirty="0">
              <a:latin typeface="Calibri" pitchFamily="34" charset="0"/>
            </a:rPr>
            <a:t> </a:t>
          </a:r>
          <a:r>
            <a:rPr lang="en-US" sz="1600" b="1" baseline="0" dirty="0">
              <a:latin typeface="Calibri" pitchFamily="34" charset="0"/>
            </a:rPr>
            <a:t>use </a:t>
          </a:r>
          <a:r>
            <a:rPr lang="en-US" sz="1600" b="1" baseline="0" dirty="0" smtClean="0">
              <a:latin typeface="Calibri" pitchFamily="34" charset="0"/>
            </a:rPr>
            <a:t>disorder</a:t>
          </a:r>
          <a:endParaRPr lang="en-US" sz="16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0.73913</cdr:x>
      <cdr:y>0.20833</cdr:y>
    </cdr:from>
    <cdr:to>
      <cdr:x>1</cdr:x>
      <cdr:y>0.3125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90800" y="761999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0.78333</cdr:x>
      <cdr:y>0.8913</cdr:y>
    </cdr:from>
    <cdr:to>
      <cdr:x>0.98333</cdr:x>
      <cdr:y>0.97826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1400" y="3124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" pitchFamily="34" charset="0"/>
            </a:rPr>
            <a:t>None</a:t>
          </a:r>
        </a:p>
      </cdr:txBody>
    </cdr:sp>
  </cdr:relSizeAnchor>
  <cdr:relSizeAnchor xmlns:cdr="http://schemas.openxmlformats.org/drawingml/2006/chartDrawing">
    <cdr:from>
      <cdr:x>0.01667</cdr:x>
      <cdr:y>0.32609</cdr:y>
    </cdr:from>
    <cdr:to>
      <cdr:x>0.12292</cdr:x>
      <cdr:y>0.44415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" y="1143000"/>
          <a:ext cx="485775" cy="413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" pitchFamily="34" charset="0"/>
            </a:rPr>
            <a:t>One</a:t>
          </a:r>
        </a:p>
      </cdr:txBody>
    </cdr:sp>
  </cdr:relSizeAnchor>
  <cdr:relSizeAnchor xmlns:cdr="http://schemas.openxmlformats.org/drawingml/2006/chartDrawing">
    <cdr:from>
      <cdr:x>0</cdr:x>
      <cdr:y>0.15217</cdr:y>
    </cdr:from>
    <cdr:to>
      <cdr:x>0.2</cdr:x>
      <cdr:y>0.28412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533400"/>
          <a:ext cx="914400" cy="462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" pitchFamily="34" charset="0"/>
            </a:rPr>
            <a:t>Two or more</a:t>
          </a:r>
        </a:p>
      </cdr:txBody>
    </cdr:sp>
  </cdr:relSizeAnchor>
  <cdr:relSizeAnchor xmlns:cdr="http://schemas.openxmlformats.org/drawingml/2006/chartDrawing">
    <cdr:from>
      <cdr:x>0.51042</cdr:x>
      <cdr:y>0.13043</cdr:y>
    </cdr:from>
    <cdr:to>
      <cdr:x>1</cdr:x>
      <cdr:y>0.20811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33640" y="457200"/>
          <a:ext cx="2238360" cy="272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" pitchFamily="34" charset="0"/>
            </a:rPr>
            <a:t>Did not complete CIDI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0.25953</cdr:x>
      <cdr:y>0.32077</cdr:y>
    </cdr:from>
    <cdr:to>
      <cdr:x>0.43976</cdr:x>
      <cdr:y>0.40807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1696199"/>
          <a:ext cx="100540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eaLnBrk="1" latinLnBrk="0" hangingPunct="1"/>
          <a:r>
            <a:rPr lang="en-US" sz="2400" b="1" dirty="0" smtClean="0">
              <a:solidFill>
                <a:srgbClr val="002060"/>
              </a:solidFill>
            </a:rPr>
            <a:t>(31%)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1B541-7F23-4532-A9D2-2AA5BEF28D89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7424-0B4E-4FB8-BA20-F78343AC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BEC10B-F098-480A-B35D-E11AC9F05E07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8ED122-54CA-4741-A67A-359587AB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i="1" dirty="0"/>
              <a:t>-  Start by describing</a:t>
            </a:r>
          </a:p>
          <a:p>
            <a:endParaRPr lang="en-US" sz="1700" i="1" dirty="0"/>
          </a:p>
          <a:p>
            <a:r>
              <a:rPr lang="en-US" sz="1700" i="1" dirty="0"/>
              <a:t>-  End with Impact</a:t>
            </a:r>
          </a:p>
          <a:p>
            <a:r>
              <a:rPr lang="en-US" sz="1700" dirty="0"/>
              <a:t>	The research finding that solves a problem that touches few people - say the cure for an incredibly rare disease – will probably have less policy interest and impact than even minimal program on a common disease.</a:t>
            </a:r>
          </a:p>
          <a:p>
            <a:endParaRPr lang="en-US" sz="1700" dirty="0"/>
          </a:p>
          <a:p>
            <a:r>
              <a:rPr lang="en-US" sz="1700" dirty="0"/>
              <a:t>In the case of tobacco…</a:t>
            </a:r>
          </a:p>
          <a:p>
            <a:r>
              <a:rPr lang="en-US" sz="1700" dirty="0"/>
              <a:t>	small changes                        BIG IMPACT</a:t>
            </a:r>
          </a:p>
          <a:p>
            <a:endParaRPr lang="en-US" sz="1700" dirty="0"/>
          </a:p>
          <a:p>
            <a:r>
              <a:rPr lang="en-US" sz="1700" dirty="0"/>
              <a:t>Back to the epidemiology of tobacco 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97806-5501-4249-BB5E-3258594735F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00404" y="7486025"/>
            <a:ext cx="1219200" cy="306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9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E8DBC4"/>
              </a:gs>
              <a:gs pos="35000">
                <a:srgbClr val="FBF8F4"/>
              </a:gs>
              <a:gs pos="99000">
                <a:srgbClr val="E7D9C1"/>
              </a:gs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">
                <a:srgbClr val="E7D9C1"/>
              </a:gs>
              <a:gs pos="15000">
                <a:schemeClr val="bg1"/>
              </a:gs>
            </a:gsLst>
            <a:lin ang="5400000" scaled="0"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2"/>
          <a:stretch/>
        </p:blipFill>
        <p:spPr>
          <a:xfrm>
            <a:off x="0" y="5170570"/>
            <a:ext cx="9144000" cy="157622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2997" y="2514600"/>
            <a:ext cx="8229600" cy="1470025"/>
          </a:xfrm>
        </p:spPr>
        <p:txBody>
          <a:bodyPr anchor="ctr">
            <a:normAutofit/>
          </a:bodyPr>
          <a:lstStyle>
            <a:lvl1pPr marL="114300" indent="0" algn="l" rtl="0" eaLnBrk="1" latinLnBrk="0" hangingPunct="1">
              <a:spcBef>
                <a:spcPts val="370"/>
              </a:spcBef>
              <a:buSzPct val="85000"/>
              <a:buFontTx/>
              <a:buNone/>
              <a:defRPr kumimoji="0" lang="en-US" sz="4200" b="1" kern="1200" dirty="0">
                <a:solidFill>
                  <a:schemeClr val="tx1"/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7200" y="533400"/>
            <a:ext cx="3733800" cy="1648805"/>
            <a:chOff x="620486" y="572589"/>
            <a:chExt cx="4267200" cy="1884348"/>
          </a:xfrm>
        </p:grpSpPr>
        <p:sp>
          <p:nvSpPr>
            <p:cNvPr id="5" name="Oval 4"/>
            <p:cNvSpPr/>
            <p:nvPr userDrawn="1"/>
          </p:nvSpPr>
          <p:spPr>
            <a:xfrm>
              <a:off x="762000" y="838200"/>
              <a:ext cx="762000" cy="990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86" y="572589"/>
              <a:ext cx="4267200" cy="1884348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457200" y="4191000"/>
            <a:ext cx="6934200" cy="97957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kumimoji="0" lang="en-US" sz="23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334000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enter date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2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69605" cy="117908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kumimoji="0" lang="en-US" sz="4000" b="1" kern="1200" dirty="0">
                <a:solidFill>
                  <a:schemeClr val="tx1"/>
                </a:solidFill>
                <a:latin typeface="+mj-lt"/>
                <a:ea typeface="Adobe Fan Heiti Std B" pitchFamily="34" charset="-128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1402081"/>
            <a:ext cx="9133605" cy="45719"/>
          </a:xfrm>
          <a:prstGeom prst="rect">
            <a:avLst/>
          </a:prstGeom>
          <a:gradFill>
            <a:gsLst>
              <a:gs pos="0">
                <a:srgbClr val="565656"/>
              </a:gs>
              <a:gs pos="66000">
                <a:srgbClr val="A7A7A7"/>
              </a:gs>
              <a:gs pos="100000">
                <a:srgbClr val="565656"/>
              </a:gs>
            </a:gsLst>
            <a:lin ang="5400000" scaled="0"/>
          </a:gradFill>
          <a:ln w="9525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24940"/>
            <a:ext cx="9133606" cy="45719"/>
          </a:xfrm>
          <a:prstGeom prst="rect">
            <a:avLst/>
          </a:prstGeom>
          <a:gradFill>
            <a:gsLst>
              <a:gs pos="0">
                <a:srgbClr val="B70101"/>
              </a:gs>
              <a:gs pos="26000">
                <a:srgbClr val="DBA391"/>
              </a:gs>
              <a:gs pos="63000">
                <a:srgbClr val="B70101"/>
              </a:gs>
            </a:gsLst>
            <a:lin ang="5400000" scaled="0"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447800"/>
            <a:ext cx="9133606" cy="45719"/>
          </a:xfrm>
          <a:prstGeom prst="rect">
            <a:avLst/>
          </a:prstGeom>
          <a:gradFill>
            <a:gsLst>
              <a:gs pos="0">
                <a:srgbClr val="C8A972"/>
              </a:gs>
              <a:gs pos="66000">
                <a:srgbClr val="E7D9C1"/>
              </a:gs>
              <a:gs pos="100000">
                <a:srgbClr val="C8A972"/>
              </a:gs>
            </a:gsLst>
            <a:lin ang="5400000" scaled="0"/>
          </a:gradFill>
          <a:ln w="9525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44329" y="6373232"/>
            <a:ext cx="332368" cy="332368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100" b="0">
                <a:solidFill>
                  <a:srgbClr val="5656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CA86508C-BF24-4A3E-A600-245082E8A0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600200"/>
            <a:ext cx="8229600" cy="4724400"/>
          </a:xfrm>
        </p:spPr>
        <p:txBody>
          <a:bodyPr/>
          <a:lstStyle>
            <a:lvl1pPr marL="401638" indent="-401638">
              <a:defRPr/>
            </a:lvl1pPr>
            <a:lvl2pPr>
              <a:defRPr/>
            </a:lvl2pPr>
            <a:lvl3pPr marL="1147763" indent="-342900">
              <a:buClr>
                <a:schemeClr val="accent3"/>
              </a:buClr>
              <a:buFont typeface="Wingdings" panose="05000000000000000000" pitchFamily="2" charset="2"/>
              <a:buChar char="§"/>
              <a:defRPr kumimoji="0" lang="en-US" sz="2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85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 kumimoji="0"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4500" indent="-342900"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▫"/>
              <a:defRPr kumimoji="0" lang="en-US" sz="2000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1"/>
            <a:ext cx="8214732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10200" y="6310077"/>
            <a:ext cx="2476500" cy="411468"/>
          </a:xfrm>
          <a:prstGeom prst="rect">
            <a:avLst/>
          </a:prstGeom>
        </p:spPr>
        <p:txBody>
          <a:bodyPr/>
          <a:lstStyle/>
          <a:p>
            <a:fld id="{708C9BE5-B933-44F6-96F8-FAF13589D86E}" type="datetime1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1402081"/>
            <a:ext cx="9133605" cy="45719"/>
          </a:xfrm>
          <a:prstGeom prst="rect">
            <a:avLst/>
          </a:prstGeom>
          <a:gradFill>
            <a:gsLst>
              <a:gs pos="0">
                <a:srgbClr val="565656"/>
              </a:gs>
              <a:gs pos="66000">
                <a:srgbClr val="A7A7A7"/>
              </a:gs>
              <a:gs pos="100000">
                <a:srgbClr val="565656"/>
              </a:gs>
            </a:gsLst>
            <a:lin ang="5400000" scaled="0"/>
          </a:gradFill>
          <a:ln w="9525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424940"/>
            <a:ext cx="9133606" cy="45719"/>
          </a:xfrm>
          <a:prstGeom prst="rect">
            <a:avLst/>
          </a:prstGeom>
          <a:gradFill>
            <a:gsLst>
              <a:gs pos="0">
                <a:srgbClr val="B70101"/>
              </a:gs>
              <a:gs pos="26000">
                <a:srgbClr val="DBA391"/>
              </a:gs>
              <a:gs pos="63000">
                <a:srgbClr val="B70101"/>
              </a:gs>
            </a:gsLst>
            <a:lin ang="5400000" scaled="0"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33606" cy="45719"/>
          </a:xfrm>
          <a:prstGeom prst="rect">
            <a:avLst/>
          </a:prstGeom>
          <a:gradFill>
            <a:gsLst>
              <a:gs pos="0">
                <a:srgbClr val="C8A972"/>
              </a:gs>
              <a:gs pos="66000">
                <a:srgbClr val="E7D9C1"/>
              </a:gs>
              <a:gs pos="100000">
                <a:srgbClr val="C8A972"/>
              </a:gs>
            </a:gsLst>
            <a:lin ang="5400000" scaled="0"/>
          </a:gradFill>
          <a:ln w="9525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1600200"/>
            <a:ext cx="4114800" cy="4724400"/>
          </a:xfrm>
        </p:spPr>
        <p:txBody>
          <a:bodyPr/>
          <a:lstStyle>
            <a:lvl1pPr marL="401638" indent="-401638">
              <a:defRPr/>
            </a:lvl1pPr>
            <a:lvl2pPr>
              <a:defRPr/>
            </a:lvl2pPr>
            <a:lvl3pPr marL="1147763" indent="-342900">
              <a:buClr>
                <a:schemeClr val="accent3"/>
              </a:buClr>
              <a:buFont typeface="Wingdings" panose="05000000000000000000" pitchFamily="2" charset="2"/>
              <a:buChar char="§"/>
              <a:defRPr kumimoji="0" lang="en-US" sz="2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85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 kumimoji="0"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4500" indent="-342900"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▫"/>
              <a:defRPr kumimoji="0" lang="en-US" sz="2000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66803" y="1600200"/>
            <a:ext cx="4114800" cy="4724400"/>
          </a:xfrm>
        </p:spPr>
        <p:txBody>
          <a:bodyPr/>
          <a:lstStyle>
            <a:lvl1pPr marL="401638" indent="-401638">
              <a:defRPr/>
            </a:lvl1pPr>
            <a:lvl2pPr>
              <a:defRPr/>
            </a:lvl2pPr>
            <a:lvl3pPr marL="1147763" indent="-342900">
              <a:buClr>
                <a:schemeClr val="accent3"/>
              </a:buClr>
              <a:buFont typeface="Wingdings" panose="05000000000000000000" pitchFamily="2" charset="2"/>
              <a:buChar char="§"/>
              <a:defRPr kumimoji="0" lang="en-US" sz="2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85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 kumimoji="0"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4500" indent="-342900"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▫"/>
              <a:defRPr kumimoji="0" lang="en-US" sz="2000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6886"/>
            <a:ext cx="8305800" cy="1143000"/>
          </a:xfrm>
        </p:spPr>
        <p:txBody>
          <a:bodyPr anchor="b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114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 baseline="0">
                <a:solidFill>
                  <a:srgbClr val="B7010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447800"/>
            <a:ext cx="4114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 baseline="0">
                <a:solidFill>
                  <a:srgbClr val="B7010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81000" y="2247900"/>
            <a:ext cx="4114800" cy="3886200"/>
          </a:xfrm>
        </p:spPr>
        <p:txBody>
          <a:bodyPr vert="horz"/>
          <a:lstStyle>
            <a:lvl1pPr marL="0" indent="0">
              <a:buNone/>
              <a:defRPr/>
            </a:lvl1pPr>
            <a:lvl2pPr marL="455613" indent="0">
              <a:buNone/>
              <a:defRPr kumimoji="0" lang="en-US" sz="29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7763" indent="-342900">
              <a:defRPr kumimoji="0" lang="en-US" sz="2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kumimoji="0"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485900" indent="-34290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marL="684213" lvl="1" indent="-228600" algn="l" rtl="0" eaLnBrk="1" latinLnBrk="0" hangingPunct="1">
              <a:spcBef>
                <a:spcPts val="370"/>
              </a:spcBef>
              <a:buClr>
                <a:srgbClr val="B7010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33463" lvl="2" indent="-228600" algn="l" rtl="0" eaLnBrk="1" latinLnBrk="0" hangingPunct="1">
              <a:spcBef>
                <a:spcPts val="370"/>
              </a:spcBef>
              <a:buClr>
                <a:srgbClr val="917D5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marL="1531620" lvl="5" indent="-228600" algn="l" rtl="0" eaLnBrk="1" latinLnBrk="0" hangingPunct="1">
              <a:spcBef>
                <a:spcPts val="370"/>
              </a:spcBef>
              <a:buClrTx/>
              <a:buSzPct val="100000"/>
              <a:buFont typeface="Times New Roman" panose="02020603050405020304" pitchFamily="18" charset="0"/>
              <a:buChar char="̵"/>
            </a:pPr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572000" y="2247900"/>
            <a:ext cx="4114800" cy="3886200"/>
          </a:xfrm>
        </p:spPr>
        <p:txBody>
          <a:bodyPr vert="horz"/>
          <a:lstStyle>
            <a:lvl1pPr marL="0" indent="0">
              <a:buNone/>
              <a:defRPr/>
            </a:lvl1pPr>
            <a:lvl2pPr marL="912813" indent="-457200">
              <a:defRPr kumimoji="0" lang="en-US" sz="29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7763" indent="-342900">
              <a:defRPr kumimoji="0" lang="en-US" sz="26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kumimoji="0"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485900" indent="-34290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marL="684213" lvl="1" indent="-228600" algn="l" rtl="0" eaLnBrk="1" latinLnBrk="0" hangingPunct="1">
              <a:spcBef>
                <a:spcPts val="370"/>
              </a:spcBef>
              <a:buClr>
                <a:srgbClr val="B7010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33463" lvl="2" indent="-228600" algn="l" rtl="0" eaLnBrk="1" latinLnBrk="0" hangingPunct="1">
              <a:spcBef>
                <a:spcPts val="370"/>
              </a:spcBef>
              <a:buClr>
                <a:srgbClr val="917D5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marL="1531620" lvl="5" indent="-228600" algn="l" rtl="0" eaLnBrk="1" latinLnBrk="0" hangingPunct="1">
              <a:spcBef>
                <a:spcPts val="370"/>
              </a:spcBef>
              <a:buClrTx/>
              <a:buSzPct val="100000"/>
              <a:buFont typeface="Times New Roman" panose="02020603050405020304" pitchFamily="18" charset="0"/>
              <a:buChar char="̵"/>
            </a:pPr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1295400"/>
            <a:ext cx="9133605" cy="45719"/>
          </a:xfrm>
          <a:prstGeom prst="rect">
            <a:avLst/>
          </a:prstGeom>
          <a:gradFill>
            <a:gsLst>
              <a:gs pos="0">
                <a:srgbClr val="565656"/>
              </a:gs>
              <a:gs pos="66000">
                <a:srgbClr val="A7A7A7"/>
              </a:gs>
              <a:gs pos="100000">
                <a:srgbClr val="565656"/>
              </a:gs>
            </a:gsLst>
            <a:lin ang="5400000" scaled="0"/>
          </a:gradFill>
          <a:ln w="9525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318259"/>
            <a:ext cx="9133606" cy="45719"/>
          </a:xfrm>
          <a:prstGeom prst="rect">
            <a:avLst/>
          </a:prstGeom>
          <a:gradFill>
            <a:gsLst>
              <a:gs pos="0">
                <a:srgbClr val="B70101"/>
              </a:gs>
              <a:gs pos="26000">
                <a:srgbClr val="DBA391"/>
              </a:gs>
              <a:gs pos="63000">
                <a:srgbClr val="B70101"/>
              </a:gs>
            </a:gsLst>
            <a:lin ang="5400000" scaled="0"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341119"/>
            <a:ext cx="9133606" cy="45719"/>
          </a:xfrm>
          <a:prstGeom prst="rect">
            <a:avLst/>
          </a:prstGeom>
          <a:gradFill>
            <a:gsLst>
              <a:gs pos="0">
                <a:srgbClr val="C8A972"/>
              </a:gs>
              <a:gs pos="66000">
                <a:srgbClr val="E7D9C1"/>
              </a:gs>
              <a:gs pos="100000">
                <a:srgbClr val="C8A972"/>
              </a:gs>
            </a:gsLst>
            <a:lin ang="5400000" scaled="0"/>
          </a:gradFill>
          <a:ln w="9525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44329" y="6373232"/>
            <a:ext cx="332368" cy="332368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100" b="0">
                <a:solidFill>
                  <a:srgbClr val="5656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CA86508C-BF24-4A3E-A600-245082E8A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3050"/>
            <a:ext cx="8394192" cy="1143000"/>
          </a:xfrm>
        </p:spPr>
        <p:txBody>
          <a:bodyPr anchor="b" anchorCtr="0">
            <a:normAutofit/>
          </a:bodyPr>
          <a:lstStyle>
            <a:lvl1pPr algn="l">
              <a:buNone/>
              <a:defRPr kumimoji="0"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600200"/>
            <a:ext cx="20574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514600" y="1600200"/>
            <a:ext cx="6172200" cy="44958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E8DBC4"/>
              </a:gs>
              <a:gs pos="35000">
                <a:srgbClr val="FBF8F4"/>
              </a:gs>
              <a:gs pos="99000">
                <a:srgbClr val="E7D9C1"/>
              </a:gs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">
                <a:srgbClr val="E7D9C1"/>
              </a:gs>
              <a:gs pos="15000">
                <a:schemeClr val="bg1"/>
              </a:gs>
            </a:gsLst>
            <a:lin ang="5400000" scaled="0"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6200" y="6310077"/>
            <a:ext cx="1014617" cy="448044"/>
            <a:chOff x="620486" y="572589"/>
            <a:chExt cx="4267200" cy="1884348"/>
          </a:xfrm>
        </p:grpSpPr>
        <p:sp>
          <p:nvSpPr>
            <p:cNvPr id="7" name="Oval 6"/>
            <p:cNvSpPr/>
            <p:nvPr userDrawn="1"/>
          </p:nvSpPr>
          <p:spPr>
            <a:xfrm>
              <a:off x="762000" y="838200"/>
              <a:ext cx="762000" cy="990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86" y="572589"/>
              <a:ext cx="4267200" cy="188434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E8DBC4"/>
              </a:gs>
              <a:gs pos="35000">
                <a:srgbClr val="FBF8F4"/>
              </a:gs>
              <a:gs pos="99000">
                <a:srgbClr val="E7D9C1"/>
              </a:gs>
              <a:gs pos="100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">
                <a:srgbClr val="E7D9C1"/>
              </a:gs>
              <a:gs pos="15000">
                <a:schemeClr val="bg1"/>
              </a:gs>
            </a:gsLst>
            <a:lin ang="5400000" scaled="0"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3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3886200" cy="457200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4701541"/>
            <a:ext cx="9133605" cy="45719"/>
          </a:xfrm>
          <a:prstGeom prst="rect">
            <a:avLst/>
          </a:prstGeom>
          <a:gradFill>
            <a:gsLst>
              <a:gs pos="0">
                <a:srgbClr val="565656"/>
              </a:gs>
              <a:gs pos="66000">
                <a:srgbClr val="A7A7A7"/>
              </a:gs>
              <a:gs pos="100000">
                <a:srgbClr val="565656"/>
              </a:gs>
            </a:gsLst>
            <a:lin ang="5400000" scaled="0"/>
          </a:gradFill>
          <a:ln w="9525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724400"/>
            <a:ext cx="9133606" cy="45719"/>
          </a:xfrm>
          <a:prstGeom prst="rect">
            <a:avLst/>
          </a:prstGeom>
          <a:gradFill>
            <a:gsLst>
              <a:gs pos="0">
                <a:srgbClr val="B70101"/>
              </a:gs>
              <a:gs pos="26000">
                <a:srgbClr val="DBA391"/>
              </a:gs>
              <a:gs pos="63000">
                <a:srgbClr val="B70101"/>
              </a:gs>
            </a:gsLst>
            <a:lin ang="5400000" scaled="0"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4747260"/>
            <a:ext cx="9133606" cy="45719"/>
          </a:xfrm>
          <a:prstGeom prst="rect">
            <a:avLst/>
          </a:prstGeom>
          <a:gradFill>
            <a:gsLst>
              <a:gs pos="0">
                <a:srgbClr val="C8A972"/>
              </a:gs>
              <a:gs pos="66000">
                <a:srgbClr val="E7D9C1"/>
              </a:gs>
              <a:gs pos="100000">
                <a:srgbClr val="C8A972"/>
              </a:gs>
            </a:gsLst>
            <a:lin ang="5400000" scaled="0"/>
          </a:gradFill>
          <a:ln w="9525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4770119"/>
            <a:ext cx="9133605" cy="45719"/>
          </a:xfrm>
          <a:prstGeom prst="rect">
            <a:avLst/>
          </a:prstGeom>
          <a:gradFill>
            <a:gsLst>
              <a:gs pos="0">
                <a:srgbClr val="565656"/>
              </a:gs>
              <a:gs pos="66000">
                <a:srgbClr val="A7A7A7"/>
              </a:gs>
              <a:gs pos="100000">
                <a:srgbClr val="565656"/>
              </a:gs>
            </a:gsLst>
            <a:lin ang="5400000" scaled="0"/>
          </a:gradFill>
          <a:ln w="9525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44329" y="6373232"/>
            <a:ext cx="332368" cy="332368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100" b="0">
                <a:solidFill>
                  <a:srgbClr val="5656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CA86508C-BF24-4A3E-A600-245082E8A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E8DBC4"/>
            </a:gs>
            <a:gs pos="99000">
              <a:srgbClr val="E7D9C1"/>
            </a:gs>
            <a:gs pos="100000">
              <a:schemeClr val="tx1">
                <a:lumMod val="65000"/>
                <a:lumOff val="35000"/>
              </a:schemeClr>
            </a:gs>
            <a:gs pos="0">
              <a:schemeClr val="tx1">
                <a:lumMod val="65000"/>
                <a:lumOff val="35000"/>
              </a:schemeClr>
            </a:gs>
            <a:gs pos="1000">
              <a:srgbClr val="E7D9C1"/>
            </a:gs>
            <a:gs pos="1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2"/>
          <a:stretch/>
        </p:blipFill>
        <p:spPr>
          <a:xfrm>
            <a:off x="4297498" y="5943600"/>
            <a:ext cx="4846502" cy="835432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 rtl="0" eaLnBrk="1" latinLnBrk="0" hangingPunct="1">
              <a:spcBef>
                <a:spcPts val="580"/>
              </a:spcBef>
              <a:buClr>
                <a:srgbClr val="B70101"/>
              </a:buClr>
              <a:buSzPct val="85000"/>
              <a:buFont typeface="Wingdings 2"/>
              <a:buNone/>
            </a:pPr>
            <a:r>
              <a:rPr kumimoji="0" lang="en-US" dirty="0" smtClean="0"/>
              <a:t>Click to edit Master text styles</a:t>
            </a:r>
          </a:p>
          <a:p>
            <a:pPr marL="684213" lvl="1" indent="-228600" algn="l" rtl="0" eaLnBrk="1" latinLnBrk="0" hangingPunct="1">
              <a:spcBef>
                <a:spcPts val="370"/>
              </a:spcBef>
              <a:buClr>
                <a:srgbClr val="B70101"/>
              </a:buClr>
              <a:buSzPct val="125000"/>
              <a:buFont typeface="Arial" panose="020B0604020202020204" pitchFamily="34" charset="0"/>
              <a:buChar char="•"/>
            </a:pPr>
            <a:r>
              <a:rPr kumimoji="0" lang="en-US" dirty="0" smtClean="0"/>
              <a:t>Second level</a:t>
            </a:r>
          </a:p>
          <a:p>
            <a:pPr marL="1033463" lvl="2" indent="-228600" algn="l" rtl="0" eaLnBrk="1" latinLnBrk="0" hangingPunct="1">
              <a:spcBef>
                <a:spcPts val="370"/>
              </a:spcBef>
              <a:buClr>
                <a:srgbClr val="917D59"/>
              </a:buClr>
              <a:buSzPct val="80000"/>
              <a:buFont typeface="Wingdings" panose="05000000000000000000" pitchFamily="2" charset="2"/>
              <a:buChar char="§"/>
            </a:pPr>
            <a:r>
              <a:rPr kumimoji="0" lang="en-US" dirty="0" smtClean="0"/>
              <a:t>Third level</a:t>
            </a:r>
          </a:p>
          <a:p>
            <a:pPr marL="1371600" lvl="3" indent="-228600" algn="l" rtl="0" eaLnBrk="1" latinLnBrk="0" hangingPunct="1">
              <a:spcBef>
                <a:spcPts val="370"/>
              </a:spcBef>
              <a:buClrTx/>
              <a:buSzPct val="100000"/>
              <a:buFont typeface="Times New Roman" panose="02020603050405020304" pitchFamily="18" charset="0"/>
              <a:buChar char="̵"/>
            </a:pPr>
            <a:r>
              <a:rPr kumimoji="0" lang="en-US" dirty="0" smtClean="0"/>
              <a:t>Fourth level</a:t>
            </a:r>
          </a:p>
          <a:p>
            <a:pPr marL="1600200" lvl="4" indent="-228600" algn="l" rtl="0" eaLnBrk="1" latinLnBrk="0" hangingPunct="1">
              <a:spcBef>
                <a:spcPts val="370"/>
              </a:spcBef>
              <a:buClr>
                <a:srgbClr val="565656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324590"/>
            <a:ext cx="3962400" cy="395009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0" lang="en-US" sz="1400" smtClean="0">
                <a:solidFill>
                  <a:schemeClr val="tx2"/>
                </a:solidFill>
              </a:rPr>
              <a:t>Footer Text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44329" y="6373232"/>
            <a:ext cx="332368" cy="332368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100" b="0">
                <a:solidFill>
                  <a:srgbClr val="5656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CA86508C-BF24-4A3E-A600-245082E8A05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6200" y="6310077"/>
            <a:ext cx="1014617" cy="448044"/>
            <a:chOff x="620486" y="572589"/>
            <a:chExt cx="4267200" cy="1884348"/>
          </a:xfrm>
        </p:grpSpPr>
        <p:sp>
          <p:nvSpPr>
            <p:cNvPr id="8" name="Oval 7"/>
            <p:cNvSpPr/>
            <p:nvPr userDrawn="1"/>
          </p:nvSpPr>
          <p:spPr>
            <a:xfrm>
              <a:off x="762000" y="838200"/>
              <a:ext cx="762000" cy="990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86" y="572589"/>
              <a:ext cx="4267200" cy="188434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7" r:id="rId7"/>
    <p:sldLayoutId id="2147483672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latin typeface="+mj-lt"/>
          <a:ea typeface="Adobe Fan Heiti Std B" pitchFamily="34" charset="-128"/>
          <a:cs typeface="+mj-cs"/>
        </a:defRPr>
      </a:lvl1pPr>
    </p:titleStyle>
    <p:bodyStyle>
      <a:lvl1pPr marL="912813" indent="-45720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lang="en-US" sz="33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1363" indent="-28575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lang="en-US" sz="29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7763" indent="-3429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lang="en-US" sz="26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485900" indent="-3429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714500" indent="-3429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lang="en-US" sz="2000" kern="1200" baseline="0" dirty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bc1@ctri.wisc.edu" TargetMode="External"/><Relationship Id="rId2" Type="http://schemas.openxmlformats.org/officeDocument/2006/relationships/hyperlink" Target="http://www.ctir.wisc.ed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Smoking by those with a mental illness or other substance use disorder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94745"/>
            <a:ext cx="3429000" cy="5223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Bruce Christiansen, PhD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638800"/>
            <a:ext cx="5486400" cy="804862"/>
          </a:xfrm>
        </p:spPr>
        <p:txBody>
          <a:bodyPr/>
          <a:lstStyle/>
          <a:p>
            <a:r>
              <a:rPr lang="en-US" b="0" dirty="0" smtClean="0">
                <a:solidFill>
                  <a:srgbClr val="002060"/>
                </a:solidFill>
                <a:latin typeface="+mj-lt"/>
              </a:rPr>
              <a:t>June 21, 2016</a:t>
            </a:r>
            <a:endParaRPr lang="en-US" b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935850"/>
            <a:ext cx="242085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latinLnBrk="0" hangingPunct="1"/>
            <a:r>
              <a:rPr lang="en-US" sz="3300" dirty="0" smtClean="0">
                <a:solidFill>
                  <a:srgbClr val="002060"/>
                </a:solidFill>
                <a:latin typeface="+mj-lt"/>
              </a:rPr>
              <a:t>Clear Gains</a:t>
            </a:r>
          </a:p>
        </p:txBody>
      </p:sp>
    </p:spTree>
    <p:extLst>
      <p:ext uri="{BB962C8B-B14F-4D97-AF65-F5344CB8AC3E}">
        <p14:creationId xmlns:p14="http://schemas.microsoft.com/office/powerpoint/2010/main" val="2096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The Emergence of Tobacco Disparities</a:t>
            </a:r>
            <a:endParaRPr lang="en-US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0"/>
            <a:ext cx="8229600" cy="1295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Statistics You Need to Know</a:t>
            </a:r>
            <a:endParaRPr lang="en-US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29200" y="1676400"/>
            <a:ext cx="3810000" cy="4449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Very elevated prevalence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95343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6200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64437"/>
              </p:ext>
            </p:extLst>
          </p:nvPr>
        </p:nvGraphicFramePr>
        <p:xfrm>
          <a:off x="381000" y="568459"/>
          <a:ext cx="7467600" cy="602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65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i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Tobacco Use by Diagnosis </a:t>
                      </a:r>
                      <a:endParaRPr lang="en-US" sz="3600" b="1" i="1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Schizophrenia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62-90%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Bipolar disorder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51-70%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Major depression 	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36-80%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Anxiety disorders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32-60%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Post-traumatic stress disorder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45-60%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07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Attention deficit/ hyperactivity disorder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38-42%                   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Alcohol abuse 	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34-80%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 drug abuse 	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49-98%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90950">
                <a:tc gridSpan="2">
                  <a:txBody>
                    <a:bodyPr/>
                    <a:lstStyle/>
                    <a:p>
                      <a:endParaRPr lang="da-DK" sz="1400" i="1" dirty="0" smtClean="0"/>
                    </a:p>
                    <a:p>
                      <a:r>
                        <a:rPr lang="da-DK" sz="1400" i="1" dirty="0" smtClean="0"/>
                        <a:t>(Beckham et al., 1995; De Leon et al., 1995; Grant et al., 2004; Hughes et al., 1986; Lasser et al., 2000; Morris et al., 2006; Pomerleaue et al., 1995; Stark &amp; Campbell, 1993; Ziedonis et al., 1994) 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Prevalence</a:t>
            </a:r>
            <a:endParaRPr lang="en-US" sz="40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566271" y="1346200"/>
          <a:ext cx="78994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38200" y="5940425"/>
            <a:ext cx="2741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latin typeface="Calibri" pitchFamily="34" charset="0"/>
              </a:rPr>
              <a:t>Adapted from </a:t>
            </a:r>
            <a:r>
              <a:rPr lang="en-US" sz="1400" dirty="0" err="1">
                <a:latin typeface="Calibri" pitchFamily="34" charset="0"/>
              </a:rPr>
              <a:t>Lasser</a:t>
            </a:r>
            <a:r>
              <a:rPr lang="en-US" sz="1400" dirty="0">
                <a:latin typeface="Calibri" pitchFamily="34" charset="0"/>
              </a:rPr>
              <a:t>, 2000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0"/>
            <a:ext cx="8229600" cy="1295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Statistics You Need to Know</a:t>
            </a:r>
            <a:endParaRPr lang="en-US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29200" y="1676400"/>
            <a:ext cx="3810000" cy="4449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Very elevated prevalence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This </a:t>
            </a:r>
            <a:r>
              <a:rPr lang="en-US" sz="2800" b="1" dirty="0">
                <a:solidFill>
                  <a:srgbClr val="002060"/>
                </a:solidFill>
              </a:rPr>
              <a:t>m</a:t>
            </a:r>
            <a:r>
              <a:rPr lang="en-US" sz="2800" b="1" dirty="0" smtClean="0">
                <a:solidFill>
                  <a:srgbClr val="002060"/>
                </a:solidFill>
              </a:rPr>
              <a:t>ental </a:t>
            </a:r>
            <a:r>
              <a:rPr lang="en-US" sz="2800" b="1" dirty="0">
                <a:solidFill>
                  <a:srgbClr val="002060"/>
                </a:solidFill>
              </a:rPr>
              <a:t>i</a:t>
            </a:r>
            <a:r>
              <a:rPr lang="en-US" sz="2800" b="1" dirty="0" smtClean="0">
                <a:solidFill>
                  <a:srgbClr val="002060"/>
                </a:solidFill>
              </a:rPr>
              <a:t>llness </a:t>
            </a:r>
            <a:r>
              <a:rPr lang="en-US" sz="2800" b="1" dirty="0">
                <a:solidFill>
                  <a:srgbClr val="002060"/>
                </a:solidFill>
              </a:rPr>
              <a:t>tobacco gap is getting larger, not smaller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95343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609600" y="1752600"/>
          <a:ext cx="67818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410089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/>
            <a:r>
              <a:rPr lang="en-US" sz="1200" dirty="0" smtClean="0"/>
              <a:t>Trends in Smoking Among Adults with Mental Illness and Association Between Mental Health Treatment and Smoking Cessation  Cook et. al. </a:t>
            </a:r>
            <a:r>
              <a:rPr lang="en-US" sz="1200" i="1" dirty="0" smtClean="0"/>
              <a:t>JAMA</a:t>
            </a:r>
            <a:r>
              <a:rPr lang="en-US" sz="1200" dirty="0" smtClean="0"/>
              <a:t> </a:t>
            </a:r>
            <a:r>
              <a:rPr lang="en-US" sz="1200" smtClean="0"/>
              <a:t>2014; 311(2</a:t>
            </a:r>
            <a:r>
              <a:rPr lang="en-US" sz="1200" dirty="0" smtClean="0"/>
              <a:t>): 172-182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0"/>
            <a:ext cx="8229600" cy="1295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Statistics You Need to Know</a:t>
            </a:r>
            <a:endParaRPr lang="en-US" sz="36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3400" y="1676400"/>
            <a:ext cx="4495800" cy="44497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Very elevated prevalence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This mental </a:t>
            </a:r>
            <a:r>
              <a:rPr lang="en-US" sz="2800" dirty="0" err="1" smtClean="0">
                <a:solidFill>
                  <a:srgbClr val="002060"/>
                </a:solidFill>
              </a:rPr>
              <a:t>mllness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tobacco gap is getting larger, not </a:t>
            </a:r>
            <a:r>
              <a:rPr lang="en-US" sz="2800" dirty="0" smtClean="0">
                <a:solidFill>
                  <a:srgbClr val="002060"/>
                </a:solidFill>
              </a:rPr>
              <a:t>smaller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Those with mental </a:t>
            </a:r>
            <a:r>
              <a:rPr lang="en-US" sz="2800" b="1" dirty="0" smtClean="0">
                <a:solidFill>
                  <a:srgbClr val="002060"/>
                </a:solidFill>
              </a:rPr>
              <a:t>illness/SUD </a:t>
            </a:r>
            <a:r>
              <a:rPr lang="en-US" sz="2800" b="1" dirty="0">
                <a:solidFill>
                  <a:srgbClr val="002060"/>
                </a:solidFill>
              </a:rPr>
              <a:t>consume about 40% of all cigarettes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95343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43038"/>
            <a:ext cx="79629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Not only is smoking prevalence high….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Smoke greater amounts</a:t>
            </a: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Shorter time between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puffs</a:t>
            </a: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More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puffs/cigarette</a:t>
            </a: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Smoke more of the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cigarette</a:t>
            </a: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Greater nicotine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boost</a:t>
            </a: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Greater dependence/addiction at lower daily amount</a:t>
            </a:r>
          </a:p>
        </p:txBody>
      </p:sp>
    </p:spTree>
    <p:extLst>
      <p:ext uri="{BB962C8B-B14F-4D97-AF65-F5344CB8AC3E}">
        <p14:creationId xmlns:p14="http://schemas.microsoft.com/office/powerpoint/2010/main" val="15777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 – Avoidance Conflict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99719"/>
            <a:ext cx="60483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There are a lot of smokers in the behavioral health population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A terrible health price is paid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0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19050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j-lt"/>
              </a:rPr>
              <a:t>People who have a mental illness die about 20 - 24 years before those who do not</a:t>
            </a:r>
          </a:p>
        </p:txBody>
      </p:sp>
    </p:spTree>
    <p:extLst>
      <p:ext uri="{BB962C8B-B14F-4D97-AF65-F5344CB8AC3E}">
        <p14:creationId xmlns:p14="http://schemas.microsoft.com/office/powerpoint/2010/main" val="23611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457200"/>
            <a:ext cx="6221095" cy="5253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4553" y="5943600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latinLnBrk="0" hangingPunct="1"/>
            <a:r>
              <a:rPr lang="en-US" dirty="0" smtClean="0">
                <a:solidFill>
                  <a:srgbClr val="002060"/>
                </a:solidFill>
                <a:latin typeface="+mj-lt"/>
              </a:rPr>
              <a:t>SPD: Serious Psychological Distress, National Health Interview Survey</a:t>
            </a:r>
          </a:p>
        </p:txBody>
      </p:sp>
    </p:spTree>
    <p:extLst>
      <p:ext uri="{BB962C8B-B14F-4D97-AF65-F5344CB8AC3E}">
        <p14:creationId xmlns:p14="http://schemas.microsoft.com/office/powerpoint/2010/main" val="38812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838200" y="381000"/>
          <a:ext cx="7620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4038600" y="2971800"/>
            <a:ext cx="372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Est. 200,00 per year for those with mental illness/SA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There are a lot of smokers in the behavioral health population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A terrible health price is paid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“We” have a special obligation to help this population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7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l"/>
            <a:endParaRPr lang="en-US" sz="4000" b="1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4497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24000" y="1562100"/>
          <a:ext cx="8077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42965" y="2438400"/>
            <a:ext cx="1066800" cy="3840480"/>
          </a:xfrm>
          <a:prstGeom prst="rect">
            <a:avLst/>
          </a:prstGeom>
          <a:solidFill>
            <a:srgbClr val="F1E9DB"/>
          </a:solidFill>
        </p:spPr>
        <p:txBody>
          <a:bodyPr wrap="square" rtlCol="0">
            <a:spAutoFit/>
          </a:bodyPr>
          <a:lstStyle/>
          <a:p>
            <a:pPr eaLnBrk="1" latinLnBrk="0" hangingPunct="1"/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25435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l"/>
            <a:endParaRPr lang="en-US" sz="4000" b="1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4497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21759" y="1447800"/>
          <a:ext cx="8077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2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algn="l"/>
            <a:endParaRPr lang="en-US" sz="4000" b="1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5613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22% of mental health consumers who smoke report that they started while hospitalized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There are a lot of smokers in the behavioral health population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A terrible health price is paid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“We” have a special obligation to help this population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?These smokers don’t want to quit?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99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48200" y="228600"/>
            <a:ext cx="4267200" cy="5897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Clr>
                <a:srgbClr val="002060"/>
              </a:buClr>
              <a:buSzPct val="80000"/>
            </a:pPr>
            <a:r>
              <a:rPr lang="en-US" sz="1600" b="1" dirty="0" smtClean="0">
                <a:solidFill>
                  <a:srgbClr val="002060"/>
                </a:solidFill>
              </a:rPr>
              <a:t>83.1% of smokers have tried to quit  </a:t>
            </a:r>
          </a:p>
          <a:p>
            <a:pPr>
              <a:buClr>
                <a:srgbClr val="002060"/>
              </a:buClr>
            </a:pPr>
            <a:r>
              <a:rPr lang="en-US" sz="1600" b="1" dirty="0" smtClean="0">
                <a:solidFill>
                  <a:srgbClr val="002060"/>
                </a:solidFill>
              </a:rPr>
              <a:t>46.7% said this was a good time to quit</a:t>
            </a:r>
          </a:p>
          <a:p>
            <a:pPr marL="455613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-----------------------------------------------------</a:t>
            </a:r>
          </a:p>
          <a:p>
            <a:pPr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Serious quit attempt: 71%</a:t>
            </a:r>
          </a:p>
          <a:p>
            <a:pPr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Average number of quit attempts: 6</a:t>
            </a:r>
          </a:p>
          <a:p>
            <a:pPr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Reduced smoking in past year: 53%</a:t>
            </a:r>
          </a:p>
          <a:p>
            <a:pPr marL="455613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447800" y="1447800"/>
          <a:ext cx="4968875" cy="57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99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Avoidance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95600"/>
            <a:ext cx="150495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57400"/>
            <a:ext cx="190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1,470 Smokers Seeking Treatment </a:t>
            </a:r>
            <a:br>
              <a:rPr lang="en-US" sz="36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in a Randomized Clinical Trial</a:t>
            </a:r>
            <a:endParaRPr lang="en-US" sz="3600" b="1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524000"/>
          <a:ext cx="350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038600" y="15240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986" y="5181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Excludes smokers who use MAOIs, bupropion, lithium, antipsychotics; history of  psychosis, bipolar disorder, eating disorder; consume  6 or more alcoholic beverages daily 6 or 7 days a week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624" y="5795573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Piper, et. al. Psychiatric Disorders in Smokers Seeking Treatment for Tobacco Dependence: Relations with Tobacco Dependence and Cessation, 2010, JCCP, 78(1) 13-23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There are a lot of smokers in the behavioral health population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A terrible health price is paid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“We” have a special obligation to help this population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?These smokers don’t want to quit?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?These smokers can’t/won’t quit?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68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400800" y="609600"/>
            <a:ext cx="2438400" cy="5516563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63.5% have known consumers like themselves who have quit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07458"/>
              </p:ext>
            </p:extLst>
          </p:nvPr>
        </p:nvGraphicFramePr>
        <p:xfrm>
          <a:off x="838200" y="1371600"/>
          <a:ext cx="5578475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6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National Epidemiological Survey on Alcohol and Related Conditions (NESARC)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Quit rate among smokers with no mental illness: 22.3%</a:t>
            </a: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Quit rate among smokers with any mental illness: 18.5%</a:t>
            </a: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Quit rate among smokers with psychosis: 12.5%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6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There are a lot of smokers in the behavioral health population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A terrible health price is paid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“We” have a special obligation to help this population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?These smokers don’t want to quit?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A7A7A7"/>
                </a:solidFill>
                <a:latin typeface="+mj-lt"/>
              </a:rPr>
              <a:t>?These smokers can’t/won’t quit?</a:t>
            </a:r>
          </a:p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?Quitting causes harm?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29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Trying to quit will harm my patient.</a:t>
            </a:r>
            <a:br>
              <a:rPr lang="en-US" sz="4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06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Undue the progress we’ve made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De-stabilize the patient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Lead to relapse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Now is not the time; we’ll do it later when … patient is more stable, there is less stress, etc.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Tobacco addiction is not as important as what I’m treating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Smoking is their only pleasurable activity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Smoking is the only thing they control in their lives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They will become disruptive if they </a:t>
            </a:r>
            <a:r>
              <a:rPr lang="en-US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are coerced to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quit</a:t>
            </a:r>
            <a:endParaRPr 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69605" cy="1219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Quitting delivers great benefits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Calibri" pitchFamily="34" charset="0"/>
              </a:rPr>
              <a:t>A meta-analysis of 19 studies found that providing smoking cessation interventions during addictions treatment was associated with a 25% greater likelihood of long-term abstinence from alcohol and illicit drugs.  Contrary to concerns, smoking cessation interventions during addictions treatment appears to enhance rather than compromise long-term sobriety. (Abstinence from smoking was far more modest.) </a:t>
            </a:r>
          </a:p>
          <a:p>
            <a:pPr marL="0" indent="0">
              <a:buNone/>
            </a:pPr>
            <a:endParaRPr lang="en-US" sz="36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2060"/>
                </a:solidFill>
                <a:latin typeface="Calibri" pitchFamily="34" charset="0"/>
              </a:rPr>
              <a:t>Procheska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libri" pitchFamily="34" charset="0"/>
              </a:rPr>
              <a:t>Delucchi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, and Hall, (2004) A Meta-Analysis of Smoking Cessation Interventions with Individuals in Substance Abuse Treatment or Recovery. </a:t>
            </a:r>
            <a:r>
              <a:rPr lang="en-US" sz="2800" i="1" dirty="0">
                <a:solidFill>
                  <a:srgbClr val="002060"/>
                </a:solidFill>
                <a:latin typeface="Calibri" pitchFamily="34" charset="0"/>
              </a:rPr>
              <a:t>Journal of Consulting and Clinical Psychology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72(6) 1144-1156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69605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Quitting delivers great benefits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A meta-analysis found that compared to those that did not quit, those that did experienced significant improvements in depression and anxiety and significant reductions in stress.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The amount of reduction in anxiety and depression was equal to or bigger than what would have been expected from medications used to treat anxiety and depression.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Taylor, McNeil,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Girling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Farley,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Linson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-Hawley,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Avegard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“Change in Mental Health after Smoking Cessation: Systematic Review and Meta-analysis” </a:t>
            </a:r>
            <a:r>
              <a:rPr lang="en-US" sz="1800" i="1" dirty="0">
                <a:solidFill>
                  <a:srgbClr val="002060"/>
                </a:solidFill>
                <a:latin typeface="+mj-lt"/>
              </a:rPr>
              <a:t>BMJ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2014; 358:g1151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0999"/>
            <a:ext cx="8569605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Effect of Smoking Cessation on Mental Health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Taylor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, McNeil, </a:t>
            </a:r>
            <a:r>
              <a:rPr lang="en-US" sz="1400" dirty="0" err="1">
                <a:solidFill>
                  <a:srgbClr val="002060"/>
                </a:solidFill>
                <a:latin typeface="+mj-lt"/>
              </a:rPr>
              <a:t>Girling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, Farley, </a:t>
            </a:r>
            <a:r>
              <a:rPr lang="en-US" sz="1400" dirty="0" err="1">
                <a:solidFill>
                  <a:srgbClr val="002060"/>
                </a:solidFill>
                <a:latin typeface="+mj-lt"/>
              </a:rPr>
              <a:t>Linson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-Hawley, </a:t>
            </a:r>
            <a:r>
              <a:rPr lang="en-US" sz="1400" dirty="0" err="1">
                <a:solidFill>
                  <a:srgbClr val="002060"/>
                </a:solidFill>
                <a:latin typeface="+mj-lt"/>
              </a:rPr>
              <a:t>Avegard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“Change in Mental Health after Smoking Cessation: Systematic Review and Meta-analysis” </a:t>
            </a:r>
            <a:r>
              <a:rPr lang="en-US" sz="1400" i="1" dirty="0">
                <a:solidFill>
                  <a:srgbClr val="002060"/>
                </a:solidFill>
                <a:latin typeface="+mj-lt"/>
              </a:rPr>
              <a:t>BMJ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2014; 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358:g1151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Populations:  general (14), chronic physical condition (3), pregnant women (2), postoperative (1), either chronic condition and/or psychiatric condition (2), psychiatric condition (4)</a:t>
            </a:r>
            <a:endParaRPr lang="en-US" sz="1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87163"/>
              </p:ext>
            </p:extLst>
          </p:nvPr>
        </p:nvGraphicFramePr>
        <p:xfrm>
          <a:off x="1066800" y="1676400"/>
          <a:ext cx="6705600" cy="320039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32629">
                  <a:extLst>
                    <a:ext uri="{9D8B030D-6E8A-4147-A177-3AD203B41FA5}">
                      <a16:colId xmlns:a16="http://schemas.microsoft.com/office/drawing/2014/main" xmlns="" val="188569822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xmlns="" val="2911376327"/>
                    </a:ext>
                  </a:extLst>
                </a:gridCol>
                <a:gridCol w="2075542">
                  <a:extLst>
                    <a:ext uri="{9D8B030D-6E8A-4147-A177-3AD203B41FA5}">
                      <a16:colId xmlns:a16="http://schemas.microsoft.com/office/drawing/2014/main" xmlns="" val="559190332"/>
                    </a:ext>
                  </a:extLst>
                </a:gridCol>
              </a:tblGrid>
              <a:tr h="815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Outcome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 of studies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Effect estimate (95% CI)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75192102"/>
                  </a:ext>
                </a:extLst>
              </a:tr>
              <a:tr h="397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Anxiety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-0.37 (-0.70 to -0.03)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12260822"/>
                  </a:ext>
                </a:extLst>
              </a:tr>
              <a:tr h="397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Depression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-0.29 </a:t>
                      </a:r>
                      <a:r>
                        <a:rPr lang="en-US" sz="1100" dirty="0" smtClean="0">
                          <a:effectLst/>
                        </a:rPr>
                        <a:t>(-0.42 </a:t>
                      </a:r>
                      <a:r>
                        <a:rPr lang="en-US" sz="1100" dirty="0">
                          <a:effectLst/>
                        </a:rPr>
                        <a:t>to -0.15)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77223411"/>
                  </a:ext>
                </a:extLst>
              </a:tr>
              <a:tr h="397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Mixed anxiety and depression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-0.36 (-0.58 to -0.14)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9223660"/>
                  </a:ext>
                </a:extLst>
              </a:tr>
              <a:tr h="397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Psychological quality of life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0.17 (-0.02 to 0.35)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09195090"/>
                  </a:ext>
                </a:extLst>
              </a:tr>
              <a:tr h="397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Positive affect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0.68 (0.24 to 1.12)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8968461"/>
                  </a:ext>
                </a:extLst>
              </a:tr>
              <a:tr h="397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-0.23 (-0.39 to -0.07)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1946243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3934968" y="2514600"/>
            <a:ext cx="484632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956304" y="2895598"/>
            <a:ext cx="484632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56304" y="3282692"/>
            <a:ext cx="484632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934968" y="4495796"/>
            <a:ext cx="484632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934968" y="4070602"/>
            <a:ext cx="484632" cy="38709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569605" cy="914399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Dilemma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362200"/>
            <a:ext cx="3733799" cy="31241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Follow the data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89023"/>
            <a:ext cx="276225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995106"/>
            <a:ext cx="1257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569605" cy="9906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Dilemma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Vs.  High prevalence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                    High health consequences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                    Desire to Quit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                    Ability to quit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                    Great benefits from quitting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                    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609600" cy="15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Resolution and Recommendation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327660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Recovery Movement: 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Include residents in the solution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0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For more information….</a:t>
            </a:r>
            <a:endParaRPr lang="en-US" sz="4000" b="1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449763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hlinkClick r:id="rId2"/>
              </a:rPr>
              <a:t>www.ctri.wisc.edu</a:t>
            </a:r>
            <a:endParaRPr lang="en-US" sz="4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  <a:hlinkClick r:id="rId3"/>
              </a:rPr>
              <a:t>bc1@ctri.wisc.edu</a:t>
            </a:r>
            <a:endParaRPr lang="en-US" sz="4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ntitled-1 copy"/>
          <p:cNvPicPr>
            <a:picLocks noChangeAspect="1" noChangeArrowheads="1"/>
          </p:cNvPicPr>
          <p:nvPr/>
        </p:nvPicPr>
        <p:blipFill>
          <a:blip r:embed="rId2"/>
          <a:srcRect b="8780"/>
          <a:stretch>
            <a:fillRect/>
          </a:stretch>
        </p:blipFill>
        <p:spPr>
          <a:xfrm>
            <a:off x="2209800" y="165100"/>
            <a:ext cx="6553200" cy="6073775"/>
          </a:xfrm>
          <a:prstGeom prst="rect">
            <a:avLst/>
          </a:prstGeom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/>
          <a:srcRect l="22501" t="13281" r="24374" b="35878"/>
          <a:stretch>
            <a:fillRect/>
          </a:stretch>
        </p:blipFill>
        <p:spPr bwMode="auto">
          <a:xfrm>
            <a:off x="3147218" y="457200"/>
            <a:ext cx="4678363" cy="358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Questions?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438400"/>
            <a:ext cx="34289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0206" y="1648832"/>
            <a:ext cx="8229600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Typical tobacco control tools:</a:t>
            </a: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Clean air acts to protect others from second hand smoke and de-normalize smoking </a:t>
            </a:r>
          </a:p>
          <a:p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Taxation to increase the cost to consumers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</a:pPr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Advertising/marketing restrictions to de-normalize smoking</a:t>
            </a:r>
          </a:p>
          <a:p>
            <a:pPr marL="0" indent="0">
              <a:buClr>
                <a:srgbClr val="002060"/>
              </a:buClr>
              <a:buNone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Minimum sales age</a:t>
            </a:r>
          </a:p>
          <a:p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Wide access to barrier-free, effective tobacco dependence treatments access 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589602" y="2286000"/>
            <a:ext cx="685800" cy="6858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6709725" y="2952466"/>
            <a:ext cx="685800" cy="7620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4011032"/>
            <a:ext cx="685800" cy="6858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4353932"/>
            <a:ext cx="685800" cy="6858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581400" y="5616153"/>
            <a:ext cx="838200" cy="7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Information </a:t>
            </a:r>
            <a:r>
              <a:rPr lang="en-US" dirty="0">
                <a:solidFill>
                  <a:srgbClr val="002060"/>
                </a:solidFill>
              </a:rPr>
              <a:t>about </a:t>
            </a:r>
            <a:r>
              <a:rPr lang="en-US" dirty="0" smtClean="0">
                <a:solidFill>
                  <a:srgbClr val="002060"/>
                </a:solidFill>
              </a:rPr>
              <a:t>smokers </a:t>
            </a:r>
            <a:r>
              <a:rPr lang="en-US" dirty="0">
                <a:solidFill>
                  <a:srgbClr val="002060"/>
                </a:solidFill>
              </a:rPr>
              <a:t>who </a:t>
            </a:r>
            <a:r>
              <a:rPr lang="en-US" dirty="0" smtClean="0">
                <a:solidFill>
                  <a:srgbClr val="002060"/>
                </a:solidFill>
              </a:rPr>
              <a:t>have a mental illness or other addiction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Behavioral Health: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Those with a mental illness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Those with a substance abuse (use) disorder  in addition to tobacco dependence disorder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AODA – Alcohol or other Drug Addiction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6508C-BF24-4A3E-A600-245082E8A0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>
              <a:buClr>
                <a:srgbClr val="002060"/>
              </a:buClr>
              <a:buFont typeface="+mj-lt"/>
              <a:buAutoNum type="romanUcPeriod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There are a lot of smokers in the behavioral health population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Smoking Prevalence Among </a:t>
            </a:r>
            <a:r>
              <a:rPr lang="en-US" sz="3600" dirty="0">
                <a:solidFill>
                  <a:srgbClr val="002060"/>
                </a:solidFill>
              </a:rPr>
              <a:t>Adults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18 and Older, United States, </a:t>
            </a:r>
            <a:r>
              <a:rPr lang="en-US" sz="3600" dirty="0" smtClean="0">
                <a:solidFill>
                  <a:srgbClr val="002060"/>
                </a:solidFill>
              </a:rPr>
              <a:t>1965-2013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76074"/>
            <a:ext cx="8007350" cy="4337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141011"/>
            <a:ext cx="6324600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7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Source:  NHIS</a:t>
            </a:r>
            <a:endParaRPr lang="en-US" sz="1700" b="1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2225428"/>
            <a:ext cx="297135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2013 = 17.8%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4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TRI NEW LOGO related colors">
      <a:dk1>
        <a:sysClr val="windowText" lastClr="000000"/>
      </a:dk1>
      <a:lt1>
        <a:sysClr val="window" lastClr="FFFFFF"/>
      </a:lt1>
      <a:dk2>
        <a:srgbClr val="3F3F3F"/>
      </a:dk2>
      <a:lt2>
        <a:srgbClr val="E7D9C1"/>
      </a:lt2>
      <a:accent1>
        <a:srgbClr val="950101"/>
      </a:accent1>
      <a:accent2>
        <a:srgbClr val="B70101"/>
      </a:accent2>
      <a:accent3>
        <a:srgbClr val="A28E6A"/>
      </a:accent3>
      <a:accent4>
        <a:srgbClr val="956251"/>
      </a:accent4>
      <a:accent5>
        <a:srgbClr val="918485"/>
      </a:accent5>
      <a:accent6>
        <a:srgbClr val="6B8383"/>
      </a:accent6>
      <a:hlink>
        <a:srgbClr val="CC9900"/>
      </a:hlink>
      <a:folHlink>
        <a:srgbClr val="997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1" latinLnBrk="0" hangingPunct="1">
          <a:defRPr sz="33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1329</Words>
  <Application>Microsoft Office PowerPoint</Application>
  <PresentationFormat>On-screen Show (4:3)</PresentationFormat>
  <Paragraphs>300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Equity</vt:lpstr>
      <vt:lpstr>Smoking by those with a mental illness or other substance use disorder</vt:lpstr>
      <vt:lpstr>Approach – Avoidance Conflict</vt:lpstr>
      <vt:lpstr>Avoidance</vt:lpstr>
      <vt:lpstr>Approach</vt:lpstr>
      <vt:lpstr>Approach</vt:lpstr>
      <vt:lpstr>Approach</vt:lpstr>
      <vt:lpstr>Approach</vt:lpstr>
      <vt:lpstr>Approach</vt:lpstr>
      <vt:lpstr>Smoking Prevalence Among Adults 18 and Older, United States, 1965-2013</vt:lpstr>
      <vt:lpstr>The Emergence of Tobacco Disparities</vt:lpstr>
      <vt:lpstr>Statistics You Need to Know</vt:lpstr>
      <vt:lpstr>PowerPoint Presentation</vt:lpstr>
      <vt:lpstr>PowerPoint Presentation</vt:lpstr>
      <vt:lpstr>Prevalence</vt:lpstr>
      <vt:lpstr>Statistics You Need to Know</vt:lpstr>
      <vt:lpstr>PowerPoint Presentation</vt:lpstr>
      <vt:lpstr>Statistics You Need to Know</vt:lpstr>
      <vt:lpstr>PowerPoint Presentation</vt:lpstr>
      <vt:lpstr>Not only is smoking prevalence high….</vt:lpstr>
      <vt:lpstr>Approach</vt:lpstr>
      <vt:lpstr>PowerPoint Presentation</vt:lpstr>
      <vt:lpstr>PowerPoint Presentation</vt:lpstr>
      <vt:lpstr>PowerPoint Presentation</vt:lpstr>
      <vt:lpstr>Approach</vt:lpstr>
      <vt:lpstr>PowerPoint Presentation</vt:lpstr>
      <vt:lpstr>PowerPoint Presentation</vt:lpstr>
      <vt:lpstr>PowerPoint Presentation</vt:lpstr>
      <vt:lpstr>Approach</vt:lpstr>
      <vt:lpstr>PowerPoint Presentation</vt:lpstr>
      <vt:lpstr>1,470 Smokers Seeking Treatment  in a Randomized Clinical Trial</vt:lpstr>
      <vt:lpstr>Approach</vt:lpstr>
      <vt:lpstr>PowerPoint Presentation</vt:lpstr>
      <vt:lpstr>National Epidemiological Survey on Alcohol and Related Conditions (NESARC)</vt:lpstr>
      <vt:lpstr>Approach</vt:lpstr>
      <vt:lpstr>Trying to quit will harm my patient. </vt:lpstr>
      <vt:lpstr>Quitting delivers great benefits </vt:lpstr>
      <vt:lpstr>Quitting delivers great benefits </vt:lpstr>
      <vt:lpstr>Effect of Smoking Cessation on Mental Health</vt:lpstr>
      <vt:lpstr>Dilemma</vt:lpstr>
      <vt:lpstr>Dilemma</vt:lpstr>
      <vt:lpstr>Resolution and Recommendation</vt:lpstr>
      <vt:lpstr>PowerPoint Presentation</vt:lpstr>
      <vt:lpstr>For more information….</vt:lpstr>
      <vt:lpstr>PowerPoint Presentation</vt:lpstr>
      <vt:lpstr>Questions?</vt:lpstr>
    </vt:vector>
  </TitlesOfParts>
  <Company>UW-CTRI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S. Kurowski</dc:creator>
  <cp:lastModifiedBy>Sebero, Heather A</cp:lastModifiedBy>
  <cp:revision>197</cp:revision>
  <cp:lastPrinted>2014-07-16T18:57:25Z</cp:lastPrinted>
  <dcterms:created xsi:type="dcterms:W3CDTF">2013-08-09T19:58:59Z</dcterms:created>
  <dcterms:modified xsi:type="dcterms:W3CDTF">2016-07-01T13:40:34Z</dcterms:modified>
</cp:coreProperties>
</file>